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73" r:id="rId7"/>
    <p:sldId id="272" r:id="rId8"/>
    <p:sldId id="274" r:id="rId9"/>
    <p:sldId id="270" r:id="rId10"/>
    <p:sldId id="275" r:id="rId11"/>
    <p:sldId id="276" r:id="rId12"/>
    <p:sldId id="264" r:id="rId13"/>
  </p:sldIdLst>
  <p:sldSz cx="9144000" cy="5143500" type="screen16x9"/>
  <p:notesSz cx="6858000" cy="9144000"/>
  <p:embeddedFontLst>
    <p:embeddedFont>
      <p:font typeface="Lato" pitchFamily="34" charset="0"/>
      <p:regular r:id="rId15"/>
      <p:bold r:id="rId16"/>
    </p:embeddedFont>
    <p:embeddedFont>
      <p:font typeface="Playfair Display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696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-540" y="-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18657340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18657340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18657340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18657340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18657340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18657340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186573402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186573402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1865734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1865734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2916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5355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1700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28097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096250" y="667445"/>
            <a:ext cx="2951400" cy="2086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Manuale operativo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utilizzo piattaforma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96362" y="2809730"/>
            <a:ext cx="3174285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https</a:t>
            </a:r>
            <a:r>
              <a:rPr lang="it" sz="1200" dirty="0" smtClean="0"/>
              <a:t>://autovalutazione-sinistrapiave-orientati.isco-sc.it</a:t>
            </a:r>
            <a:r>
              <a:rPr lang="it" sz="1200" dirty="0"/>
              <a:t>/</a:t>
            </a:r>
            <a:endParaRPr sz="1200"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l="26346" t="66762" r="26521" b="9994"/>
          <a:stretch/>
        </p:blipFill>
        <p:spPr>
          <a:xfrm>
            <a:off x="2879663" y="4023750"/>
            <a:ext cx="3384835" cy="9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secondo grado Salva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it" dirty="0" smtClean="0"/>
              <a:t>Una volta compilato il questionario salvare il file nel poprio pc, lasciare invariato il nome dello stesso. </a:t>
            </a:r>
            <a:r>
              <a:rPr lang="it" b="1" dirty="0" smtClean="0">
                <a:solidFill>
                  <a:srgbClr val="FF0000"/>
                </a:solidFill>
              </a:rPr>
              <a:t>(importante durante la compilazione del questionario mantenere la sessione del browser aperta)</a:t>
            </a:r>
            <a:endParaRPr lang="it" dirty="0" smtClean="0"/>
          </a:p>
          <a:p>
            <a:pPr marL="0" lvl="0" indent="0">
              <a:spcAft>
                <a:spcPts val="1600"/>
              </a:spcAft>
              <a:buNone/>
            </a:pPr>
            <a:endParaRPr b="1">
              <a:solidFill>
                <a:srgbClr val="5E696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10104" b="10451"/>
          <a:stretch>
            <a:fillRect/>
          </a:stretch>
        </p:blipFill>
        <p:spPr bwMode="auto">
          <a:xfrm>
            <a:off x="1905556" y="2321298"/>
            <a:ext cx="5783413" cy="258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secondo grado Upload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 smtClean="0"/>
              <a:t>Una volta salvato il questionario potete procedere all’upload del file utilizzando il bottone </a:t>
            </a:r>
            <a:r>
              <a:rPr lang="it" b="1" dirty="0" smtClean="0"/>
              <a:t>Carica il tuo questionario</a:t>
            </a:r>
          </a:p>
          <a:p>
            <a:pPr marL="0" lvl="0" indent="0">
              <a:spcAft>
                <a:spcPts val="1600"/>
              </a:spcAft>
              <a:buNone/>
            </a:pPr>
            <a:endParaRPr b="1">
              <a:solidFill>
                <a:srgbClr val="5E696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10104" b="10451"/>
          <a:stretch>
            <a:fillRect/>
          </a:stretch>
        </p:blipFill>
        <p:spPr bwMode="auto">
          <a:xfrm>
            <a:off x="1668613" y="2057658"/>
            <a:ext cx="6223927" cy="278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10290" b="14530"/>
          <a:stretch>
            <a:fillRect/>
          </a:stretch>
        </p:blipFill>
        <p:spPr bwMode="auto">
          <a:xfrm>
            <a:off x="1478391" y="2199231"/>
            <a:ext cx="6400000" cy="270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Logout per completare la sessione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/>
              <a:t>In questa </a:t>
            </a:r>
            <a:r>
              <a:rPr lang="it" dirty="0" smtClean="0"/>
              <a:t>pagina </a:t>
            </a:r>
            <a:r>
              <a:rPr lang="it" b="1" dirty="0" smtClean="0"/>
              <a:t>è fondamentale </a:t>
            </a:r>
            <a:r>
              <a:rPr lang="it" dirty="0" smtClean="0"/>
              <a:t>una volta completata la navigazione </a:t>
            </a:r>
            <a:r>
              <a:rPr lang="it" b="1" dirty="0" smtClean="0"/>
              <a:t>effettuare il logout</a:t>
            </a:r>
            <a:r>
              <a:rPr lang="it" dirty="0" smtClean="0"/>
              <a:t>, potete farlo cliccando nell’icona in alto a destra o dalla pagina </a:t>
            </a:r>
            <a:r>
              <a:rPr lang="it" b="1" dirty="0" smtClean="0"/>
              <a:t>Login </a:t>
            </a:r>
            <a:r>
              <a:rPr lang="it" dirty="0" smtClean="0"/>
              <a:t>utilizzando il link </a:t>
            </a:r>
            <a:r>
              <a:rPr lang="it" i="1" dirty="0" smtClean="0"/>
              <a:t>Disconetti</a:t>
            </a:r>
            <a:endParaRPr b="1" i="1"/>
          </a:p>
        </p:txBody>
      </p:sp>
      <p:cxnSp>
        <p:nvCxnSpPr>
          <p:cNvPr id="7" name="Connettore 2 6"/>
          <p:cNvCxnSpPr/>
          <p:nvPr/>
        </p:nvCxnSpPr>
        <p:spPr>
          <a:xfrm rot="10800000">
            <a:off x="7855832" y="2382781"/>
            <a:ext cx="427165" cy="100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rot="10800000">
            <a:off x="4660993" y="4280550"/>
            <a:ext cx="427165" cy="100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Primo </a:t>
            </a:r>
            <a:r>
              <a:rPr lang="it" dirty="0" smtClean="0"/>
              <a:t>accesso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/>
              <a:t>Al primo accesso lo studente avrà la possibilità di registrarsi cliccando il tasto </a:t>
            </a:r>
            <a:r>
              <a:rPr lang="it" b="1" dirty="0"/>
              <a:t>Registrati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/>
              <a:t>Compila tutti i campi e ottiene le credenziali di accesso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48999" t="19783" r="9035" b="33201"/>
          <a:stretch/>
        </p:blipFill>
        <p:spPr>
          <a:xfrm>
            <a:off x="464098" y="2175850"/>
            <a:ext cx="3837254" cy="24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l="14815" r="50358"/>
          <a:stretch/>
        </p:blipFill>
        <p:spPr>
          <a:xfrm>
            <a:off x="6106575" y="1613675"/>
            <a:ext cx="1829674" cy="295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Accesso con </a:t>
            </a:r>
            <a:r>
              <a:rPr lang="it" dirty="0" smtClean="0"/>
              <a:t>credenziali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Utilizzando la propria mail e la password nella pagina di login è possibile accedere alla piattaforma.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l="12048" t="48243" r="50015" b="9371"/>
          <a:stretch/>
        </p:blipFill>
        <p:spPr>
          <a:xfrm>
            <a:off x="3085201" y="2149800"/>
            <a:ext cx="2973600" cy="21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Home page piattaforma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/>
              <a:t>Dopo aver effettuato l’accesso lo studente viene reindirizzato alla pagina di selezione, dove potrà </a:t>
            </a:r>
            <a:r>
              <a:rPr lang="it" dirty="0" smtClean="0"/>
              <a:t>entrare nei questionari per le Secondarie di primo o secondo grado</a:t>
            </a:r>
            <a:r>
              <a:rPr lang="it" b="1" dirty="0" smtClean="0"/>
              <a:t>.</a:t>
            </a:r>
            <a:endParaRPr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0197" b="7577"/>
          <a:stretch>
            <a:fillRect/>
          </a:stretch>
        </p:blipFill>
        <p:spPr bwMode="auto">
          <a:xfrm>
            <a:off x="1404973" y="1958953"/>
            <a:ext cx="6400000" cy="2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primo grado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/>
              <a:t>In questa sezione lo studente </a:t>
            </a:r>
            <a:r>
              <a:rPr lang="it" dirty="0" smtClean="0"/>
              <a:t>può scaricare i 2 questionari in formato excel nel proprio pc. </a:t>
            </a:r>
            <a:r>
              <a:rPr lang="it" b="1" dirty="0" smtClean="0">
                <a:solidFill>
                  <a:srgbClr val="FF0000"/>
                </a:solidFill>
              </a:rPr>
              <a:t>(importante durante la compilazione del questionario nel proprio pc mantenere la sessione del browser aperta)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8528" b="9802"/>
          <a:stretch>
            <a:fillRect/>
          </a:stretch>
        </p:blipFill>
        <p:spPr bwMode="auto">
          <a:xfrm>
            <a:off x="2042382" y="2545065"/>
            <a:ext cx="5262807" cy="24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primo grado Compilazione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it" dirty="0" smtClean="0"/>
              <a:t>Mentre viene compilato il file nel computer locale mantenere la sessione aperta. </a:t>
            </a:r>
            <a:r>
              <a:rPr lang="it" b="1" dirty="0" smtClean="0">
                <a:solidFill>
                  <a:srgbClr val="FF0000"/>
                </a:solidFill>
              </a:rPr>
              <a:t>(importante durante la compilazione del questionario mantenere la sessione del browser aperta)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8528" b="9802"/>
          <a:stretch>
            <a:fillRect/>
          </a:stretch>
        </p:blipFill>
        <p:spPr bwMode="auto">
          <a:xfrm>
            <a:off x="2005672" y="2331483"/>
            <a:ext cx="5262807" cy="24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primo grado Salva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it" dirty="0" smtClean="0"/>
              <a:t>Una volta compilato il questionario salvare il file nel poprio pc, lasciare invariato il nome dello stesso. </a:t>
            </a:r>
            <a:r>
              <a:rPr lang="it" b="1" dirty="0" smtClean="0">
                <a:solidFill>
                  <a:srgbClr val="FF0000"/>
                </a:solidFill>
              </a:rPr>
              <a:t>(importante durante la compilazione del questionario mantenere la sessione del browser aperta)</a:t>
            </a:r>
            <a:endParaRPr lang="it" dirty="0" smtClean="0"/>
          </a:p>
          <a:p>
            <a:pPr marL="0" lvl="0" indent="0">
              <a:spcAft>
                <a:spcPts val="1600"/>
              </a:spcAft>
              <a:buNone/>
            </a:pPr>
            <a:endParaRPr b="1">
              <a:solidFill>
                <a:srgbClr val="5E696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8528" r="43247" b="9802"/>
          <a:stretch>
            <a:fillRect/>
          </a:stretch>
        </p:blipFill>
        <p:spPr bwMode="auto">
          <a:xfrm>
            <a:off x="3157016" y="2401563"/>
            <a:ext cx="2986819" cy="24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primo grado Upload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 smtClean="0"/>
              <a:t>Una volta salvato il questionario potete procedere all’upload del file utilizzando il bottone </a:t>
            </a:r>
            <a:r>
              <a:rPr lang="it" b="1" dirty="0" smtClean="0"/>
              <a:t>Carica il tuo questionario</a:t>
            </a:r>
          </a:p>
          <a:p>
            <a:pPr marL="0" lvl="0" indent="0">
              <a:spcAft>
                <a:spcPts val="1600"/>
              </a:spcAft>
              <a:buNone/>
            </a:pPr>
            <a:endParaRPr b="1">
              <a:solidFill>
                <a:srgbClr val="5E696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8528" r="43247" b="9802"/>
          <a:stretch>
            <a:fillRect/>
          </a:stretch>
        </p:blipFill>
        <p:spPr bwMode="auto">
          <a:xfrm>
            <a:off x="2910060" y="2107888"/>
            <a:ext cx="2986819" cy="24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 smtClean="0"/>
              <a:t>Secondarie di secondo grado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dirty="0"/>
              <a:t>In questa sezione lo studente </a:t>
            </a:r>
            <a:r>
              <a:rPr lang="it" dirty="0" smtClean="0"/>
              <a:t>può scaricare il questionario in formato excel nel proprio pc, compilarlo e utilizzare poi il tasto </a:t>
            </a:r>
            <a:r>
              <a:rPr lang="it" b="1" dirty="0" smtClean="0"/>
              <a:t>C</a:t>
            </a:r>
            <a:r>
              <a:rPr lang="it" b="1" dirty="0" smtClean="0"/>
              <a:t>arica</a:t>
            </a:r>
            <a:r>
              <a:rPr lang="it" dirty="0" smtClean="0"/>
              <a:t> per effettuare l’upload del file compilato.</a:t>
            </a:r>
            <a:endParaRPr b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10104" b="10451"/>
          <a:stretch>
            <a:fillRect/>
          </a:stretch>
        </p:blipFill>
        <p:spPr bwMode="auto">
          <a:xfrm>
            <a:off x="1701985" y="2221182"/>
            <a:ext cx="6223927" cy="278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343</Words>
  <PresentationFormat>Presentazione su schermo (16:9)</PresentationFormat>
  <Paragraphs>26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Lato</vt:lpstr>
      <vt:lpstr>Playfair Display</vt:lpstr>
      <vt:lpstr>Coral</vt:lpstr>
      <vt:lpstr>Manuale operativo utilizzo piattaforma</vt:lpstr>
      <vt:lpstr>Primo accesso</vt:lpstr>
      <vt:lpstr>Accesso con credenziali</vt:lpstr>
      <vt:lpstr>Home page piattaforma</vt:lpstr>
      <vt:lpstr>Secondarie di primo grado</vt:lpstr>
      <vt:lpstr>Secondarie di primo grado Compilazione</vt:lpstr>
      <vt:lpstr>Secondarie di primo grado Salva</vt:lpstr>
      <vt:lpstr>Secondarie di primo grado Upload</vt:lpstr>
      <vt:lpstr>Secondarie di secondo grado</vt:lpstr>
      <vt:lpstr>Secondarie di secondo grado Salva</vt:lpstr>
      <vt:lpstr>Secondarie di secondo grado Upload</vt:lpstr>
      <vt:lpstr>Logout per completare la sessione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Manuale operativo utilizzo piattaforma</dc:title>
  <dc:creator>Manuel Cuman</dc:creator>
  <cp:lastModifiedBy>Manuel Asus</cp:lastModifiedBy>
  <cp:revision>48</cp:revision>
  <dcterms:modified xsi:type="dcterms:W3CDTF">2019-10-08T13:37:04Z</dcterms:modified>
</cp:coreProperties>
</file>